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Proxima Nova"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22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fr"/>
              <a:t>‹N°›</a:t>
            </a:fld>
            <a:endParaRPr lang="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fr" sz="1000">
                <a:solidFill>
                  <a:schemeClr val="dk2"/>
                </a:solidFill>
              </a:rPr>
              <a:t>‹N°›</a:t>
            </a:fld>
            <a:endParaRPr lang="fr"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url.haxx.se/dlwiz/?type=bin"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hyperlink" Target="https://gist.github.com/LeCoupa/122b12050f5fb267e75f" TargetMode="External"/><Relationship Id="rId4" Type="http://schemas.openxmlformats.org/officeDocument/2006/relationships/hyperlink" Target="http://ohmyz.sh/"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st.github.com/henrik/1967800"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goo.gl/forms/nBAi7RQ0Ah0tLalG3"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usepanda.com/"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developer.mozilla.org/fr/docs/Web/HTML/Element"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developer.mozilla.org/fr/docs/Web/CSS/Reference"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0" y="326300"/>
            <a:ext cx="8520600" cy="722100"/>
          </a:xfrm>
          <a:prstGeom prst="rect">
            <a:avLst/>
          </a:prstGeom>
        </p:spPr>
        <p:txBody>
          <a:bodyPr lIns="91425" tIns="91425" rIns="91425" bIns="91425" anchor="b" anchorCtr="0">
            <a:noAutofit/>
          </a:bodyPr>
          <a:lstStyle/>
          <a:p>
            <a:pPr lvl="0">
              <a:spcBef>
                <a:spcPts val="0"/>
              </a:spcBef>
              <a:buNone/>
            </a:pPr>
            <a:r>
              <a:rPr lang="fr" sz="3600" b="1">
                <a:solidFill>
                  <a:srgbClr val="073763"/>
                </a:solidFill>
                <a:latin typeface="Proxima Nova"/>
                <a:ea typeface="Proxima Nova"/>
                <a:cs typeface="Proxima Nova"/>
                <a:sym typeface="Proxima Nova"/>
              </a:rPr>
              <a:t>AVANT DE VENIR À SIMPLON</a:t>
            </a:r>
          </a:p>
        </p:txBody>
      </p:sp>
      <p:sp>
        <p:nvSpPr>
          <p:cNvPr id="55" name="Shape 55"/>
          <p:cNvSpPr txBox="1"/>
          <p:nvPr/>
        </p:nvSpPr>
        <p:spPr>
          <a:xfrm>
            <a:off x="501750" y="1071075"/>
            <a:ext cx="8140500" cy="1080000"/>
          </a:xfrm>
          <a:prstGeom prst="rect">
            <a:avLst/>
          </a:prstGeom>
          <a:noFill/>
          <a:ln>
            <a:noFill/>
          </a:ln>
        </p:spPr>
        <p:txBody>
          <a:bodyPr lIns="91425" tIns="91425" rIns="91425" bIns="91425" anchor="t" anchorCtr="0">
            <a:noAutofit/>
          </a:bodyPr>
          <a:lstStyle/>
          <a:p>
            <a:pPr lvl="0" algn="ctr" rtl="0">
              <a:spcBef>
                <a:spcPts val="0"/>
              </a:spcBef>
              <a:buNone/>
            </a:pPr>
            <a:r>
              <a:rPr lang="fr">
                <a:solidFill>
                  <a:schemeClr val="accent3"/>
                </a:solidFill>
                <a:latin typeface="Proxima Nova"/>
                <a:ea typeface="Proxima Nova"/>
                <a:cs typeface="Proxima Nova"/>
                <a:sym typeface="Proxima Nova"/>
              </a:rPr>
              <a:t>Comme vous le savez, on va tout de suite s’attaquer au monstre du développement, et comme on ne s’attaque pas à un dragon sans armure, votre première mission est de préparer votre poste de travail, du navigateur au terminal, comme de vrais geeks, avant de venir !</a:t>
            </a:r>
          </a:p>
          <a:p>
            <a:pPr lvl="0" algn="ctr" rtl="0">
              <a:spcBef>
                <a:spcPts val="0"/>
              </a:spcBef>
              <a:buNone/>
            </a:pPr>
            <a:r>
              <a:rPr lang="fr" i="1">
                <a:solidFill>
                  <a:schemeClr val="accent3"/>
                </a:solidFill>
                <a:latin typeface="Proxima Nova"/>
                <a:ea typeface="Proxima Nova"/>
                <a:cs typeface="Proxima Nova"/>
                <a:sym typeface="Proxima Nova"/>
              </a:rPr>
              <a:t>Opération “Pimp my Code”.</a:t>
            </a:r>
          </a:p>
        </p:txBody>
      </p:sp>
      <p:pic>
        <p:nvPicPr>
          <p:cNvPr id="56" name="Shape 56"/>
          <p:cNvPicPr preferRelativeResize="0"/>
          <p:nvPr/>
        </p:nvPicPr>
        <p:blipFill>
          <a:blip r:embed="rId3">
            <a:alphaModFix/>
          </a:blip>
          <a:stretch>
            <a:fillRect/>
          </a:stretch>
        </p:blipFill>
        <p:spPr>
          <a:xfrm>
            <a:off x="2149200" y="2334525"/>
            <a:ext cx="4845599" cy="24227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18"/>
        <p:cNvGrpSpPr/>
        <p:nvPr/>
      </p:nvGrpSpPr>
      <p:grpSpPr>
        <a:xfrm>
          <a:off x="0" y="0"/>
          <a:ext cx="0" cy="0"/>
          <a:chOff x="0" y="0"/>
          <a:chExt cx="0" cy="0"/>
        </a:xfrm>
      </p:grpSpPr>
      <p:sp>
        <p:nvSpPr>
          <p:cNvPr id="119" name="Shape 119"/>
          <p:cNvSpPr txBox="1"/>
          <p:nvPr/>
        </p:nvSpPr>
        <p:spPr>
          <a:xfrm>
            <a:off x="573450" y="11100"/>
            <a:ext cx="7997100" cy="5143500"/>
          </a:xfrm>
          <a:prstGeom prst="rect">
            <a:avLst/>
          </a:prstGeom>
          <a:noFill/>
          <a:ln>
            <a:noFill/>
          </a:ln>
        </p:spPr>
        <p:txBody>
          <a:bodyPr lIns="91425" tIns="91425" rIns="91425" bIns="91425" anchor="ctr" anchorCtr="0">
            <a:noAutofit/>
          </a:bodyPr>
          <a:lstStyle/>
          <a:p>
            <a:pPr lvl="0" rtl="0">
              <a:lnSpc>
                <a:spcPct val="115000"/>
              </a:lnSpc>
              <a:spcBef>
                <a:spcPts val="0"/>
              </a:spcBef>
              <a:spcAft>
                <a:spcPts val="1600"/>
              </a:spcAft>
              <a:buNone/>
            </a:pPr>
            <a:r>
              <a:rPr lang="fr">
                <a:solidFill>
                  <a:schemeClr val="accent3"/>
                </a:solidFill>
                <a:latin typeface="Proxima Nova"/>
                <a:ea typeface="Proxima Nova"/>
                <a:cs typeface="Proxima Nova"/>
                <a:sym typeface="Proxima Nova"/>
              </a:rPr>
              <a:t>Allons-y étape par étape. D’abord trouvez votre application terminal dans votre système, puis :</a:t>
            </a:r>
          </a:p>
          <a:p>
            <a:pPr marL="457200" lvl="0" indent="-228600" rtl="0">
              <a:lnSpc>
                <a:spcPct val="115000"/>
              </a:lnSpc>
              <a:spcBef>
                <a:spcPts val="0"/>
              </a:spcBef>
              <a:spcAft>
                <a:spcPts val="1600"/>
              </a:spcAft>
              <a:buClr>
                <a:schemeClr val="accent3"/>
              </a:buClr>
              <a:buFont typeface="Proxima Nova"/>
              <a:buChar char="-"/>
            </a:pPr>
            <a:r>
              <a:rPr lang="fr">
                <a:solidFill>
                  <a:schemeClr val="accent3"/>
                </a:solidFill>
                <a:latin typeface="Proxima Nova"/>
                <a:ea typeface="Proxima Nova"/>
                <a:cs typeface="Proxima Nova"/>
                <a:sym typeface="Proxima Nova"/>
              </a:rPr>
              <a:t>Installez cURL : </a:t>
            </a:r>
            <a:r>
              <a:rPr lang="fr" u="sng">
                <a:solidFill>
                  <a:schemeClr val="hlink"/>
                </a:solidFill>
                <a:latin typeface="Proxima Nova"/>
                <a:ea typeface="Proxima Nova"/>
                <a:cs typeface="Proxima Nova"/>
                <a:sym typeface="Proxima Nova"/>
                <a:hlinkClick r:id="rId3"/>
              </a:rPr>
              <a:t>https://curl.haxx.se/dlwiz/?type=bin</a:t>
            </a:r>
          </a:p>
          <a:p>
            <a:pPr marL="457200" lvl="0" indent="-228600" rtl="0">
              <a:lnSpc>
                <a:spcPct val="115000"/>
              </a:lnSpc>
              <a:spcBef>
                <a:spcPts val="0"/>
              </a:spcBef>
              <a:spcAft>
                <a:spcPts val="1600"/>
              </a:spcAft>
              <a:buClr>
                <a:schemeClr val="accent3"/>
              </a:buClr>
              <a:buFont typeface="Proxima Nova"/>
              <a:buChar char="-"/>
            </a:pPr>
            <a:r>
              <a:rPr lang="fr">
                <a:solidFill>
                  <a:srgbClr val="78909C"/>
                </a:solidFill>
                <a:latin typeface="Proxima Nova"/>
                <a:ea typeface="Proxima Nova"/>
                <a:cs typeface="Proxima Nova"/>
                <a:sym typeface="Proxima Nova"/>
              </a:rPr>
              <a:t>Installez ohmyzsh : </a:t>
            </a:r>
            <a:r>
              <a:rPr lang="fr" u="sng">
                <a:solidFill>
                  <a:schemeClr val="hlink"/>
                </a:solidFill>
                <a:latin typeface="Proxima Nova"/>
                <a:ea typeface="Proxima Nova"/>
                <a:cs typeface="Proxima Nova"/>
                <a:sym typeface="Proxima Nova"/>
                <a:hlinkClick r:id="rId4"/>
              </a:rPr>
              <a:t>http://ohmyz.sh/</a:t>
            </a:r>
          </a:p>
          <a:p>
            <a:pPr lvl="0" rtl="0">
              <a:lnSpc>
                <a:spcPct val="115000"/>
              </a:lnSpc>
              <a:spcBef>
                <a:spcPts val="0"/>
              </a:spcBef>
              <a:spcAft>
                <a:spcPts val="1600"/>
              </a:spcAft>
              <a:buNone/>
            </a:pPr>
            <a:r>
              <a:rPr lang="fr" b="1">
                <a:solidFill>
                  <a:srgbClr val="78909C"/>
                </a:solidFill>
                <a:latin typeface="Proxima Nova"/>
                <a:ea typeface="Proxima Nova"/>
                <a:cs typeface="Proxima Nova"/>
                <a:sym typeface="Proxima Nova"/>
              </a:rPr>
              <a:t>Attention ! </a:t>
            </a:r>
            <a:r>
              <a:rPr lang="fr">
                <a:solidFill>
                  <a:srgbClr val="78909C"/>
                </a:solidFill>
                <a:latin typeface="Proxima Nova"/>
                <a:ea typeface="Proxima Nova"/>
                <a:cs typeface="Proxima Nova"/>
                <a:sym typeface="Proxima Nova"/>
              </a:rPr>
              <a:t>Parfois le plus difficile c’est de trouver comment installer un outil, si vous êtes perdus, tournez-vous vers google :</a:t>
            </a:r>
          </a:p>
          <a:p>
            <a:pPr lvl="0" rtl="0">
              <a:lnSpc>
                <a:spcPct val="115000"/>
              </a:lnSpc>
              <a:spcBef>
                <a:spcPts val="0"/>
              </a:spcBef>
              <a:spcAft>
                <a:spcPts val="1600"/>
              </a:spcAft>
              <a:buNone/>
            </a:pPr>
            <a:r>
              <a:rPr lang="fr">
                <a:solidFill>
                  <a:srgbClr val="78909C"/>
                </a:solidFill>
                <a:latin typeface="Proxima Nova"/>
                <a:ea typeface="Proxima Nova"/>
                <a:cs typeface="Proxima Nova"/>
                <a:sym typeface="Proxima Nova"/>
              </a:rPr>
              <a:t> “install cURL for ubuntu 16.04”</a:t>
            </a:r>
          </a:p>
          <a:p>
            <a:pPr lvl="0" rtl="0">
              <a:lnSpc>
                <a:spcPct val="115000"/>
              </a:lnSpc>
              <a:spcBef>
                <a:spcPts val="0"/>
              </a:spcBef>
              <a:spcAft>
                <a:spcPts val="1600"/>
              </a:spcAft>
              <a:buNone/>
            </a:pPr>
            <a:r>
              <a:rPr lang="fr">
                <a:solidFill>
                  <a:srgbClr val="78909C"/>
                </a:solidFill>
                <a:latin typeface="Proxima Nova"/>
                <a:ea typeface="Proxima Nova"/>
                <a:cs typeface="Proxima Nova"/>
                <a:sym typeface="Proxima Nova"/>
              </a:rPr>
              <a:t> “easy install ohmyzsh for &lt;votre système d’exploitation&gt; tutorial”</a:t>
            </a:r>
          </a:p>
          <a:p>
            <a:pPr lvl="0" rtl="0">
              <a:lnSpc>
                <a:spcPct val="115000"/>
              </a:lnSpc>
              <a:spcBef>
                <a:spcPts val="0"/>
              </a:spcBef>
              <a:spcAft>
                <a:spcPts val="1600"/>
              </a:spcAft>
              <a:buClr>
                <a:schemeClr val="dk1"/>
              </a:buClr>
              <a:buFont typeface="Arial"/>
              <a:buNone/>
            </a:pPr>
            <a:r>
              <a:rPr lang="fr">
                <a:solidFill>
                  <a:srgbClr val="78909C"/>
                </a:solidFill>
                <a:latin typeface="Proxima Nova"/>
                <a:ea typeface="Proxima Nova"/>
                <a:cs typeface="Proxima Nova"/>
                <a:sym typeface="Proxima Nova"/>
              </a:rPr>
              <a:t>Pensez à chercher dans l’onglet vidéo si les explications textuelles sont trop denses pour vous.</a:t>
            </a:r>
          </a:p>
          <a:p>
            <a:pPr lvl="0" rtl="0">
              <a:lnSpc>
                <a:spcPct val="115000"/>
              </a:lnSpc>
              <a:spcBef>
                <a:spcPts val="0"/>
              </a:spcBef>
              <a:spcAft>
                <a:spcPts val="1600"/>
              </a:spcAft>
              <a:buNone/>
            </a:pPr>
            <a:r>
              <a:rPr lang="fr" b="1">
                <a:solidFill>
                  <a:srgbClr val="78909C"/>
                </a:solidFill>
                <a:latin typeface="Proxima Nova"/>
                <a:ea typeface="Proxima Nova"/>
                <a:cs typeface="Proxima Nova"/>
                <a:sym typeface="Proxima Nova"/>
              </a:rPr>
              <a:t>Chiche</a:t>
            </a:r>
            <a:r>
              <a:rPr lang="fr">
                <a:solidFill>
                  <a:srgbClr val="78909C"/>
                </a:solidFill>
                <a:latin typeface="Proxima Nova"/>
                <a:ea typeface="Proxima Nova"/>
                <a:cs typeface="Proxima Nova"/>
                <a:sym typeface="Proxima Nova"/>
              </a:rPr>
              <a:t> : Jouez avec votre terminal et essayez d’exécuter quelques commandes simples. Créez un nouveau fichier avec la commande “touch”, Déplacez vous vers un dossier avec “cd” et listez son contenu avec la commande “ls”. </a:t>
            </a:r>
            <a:r>
              <a:rPr lang="fr" u="sng">
                <a:solidFill>
                  <a:schemeClr val="hlink"/>
                </a:solidFill>
                <a:latin typeface="Proxima Nova"/>
                <a:ea typeface="Proxima Nova"/>
                <a:cs typeface="Proxima Nova"/>
                <a:sym typeface="Proxima Nova"/>
                <a:hlinkClick r:id="rId5"/>
              </a:rPr>
              <a:t>https://gist.github.com/LeCoupa/122b12050f5fb267e75f</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23"/>
        <p:cNvGrpSpPr/>
        <p:nvPr/>
      </p:nvGrpSpPr>
      <p:grpSpPr>
        <a:xfrm>
          <a:off x="0" y="0"/>
          <a:ext cx="0" cy="0"/>
          <a:chOff x="0" y="0"/>
          <a:chExt cx="0" cy="0"/>
        </a:xfrm>
      </p:grpSpPr>
      <p:sp>
        <p:nvSpPr>
          <p:cNvPr id="124" name="Shape 124"/>
          <p:cNvSpPr txBox="1">
            <a:spLocks noGrp="1"/>
          </p:cNvSpPr>
          <p:nvPr>
            <p:ph type="body" idx="1"/>
          </p:nvPr>
        </p:nvSpPr>
        <p:spPr>
          <a:xfrm>
            <a:off x="723300" y="374675"/>
            <a:ext cx="8109000" cy="1530000"/>
          </a:xfrm>
          <a:prstGeom prst="rect">
            <a:avLst/>
          </a:prstGeom>
        </p:spPr>
        <p:txBody>
          <a:bodyPr lIns="91425" tIns="91425" rIns="91425" bIns="91425" anchor="t" anchorCtr="0">
            <a:noAutofit/>
          </a:bodyPr>
          <a:lstStyle/>
          <a:p>
            <a:pPr lvl="0">
              <a:spcBef>
                <a:spcPts val="0"/>
              </a:spcBef>
              <a:buNone/>
            </a:pPr>
            <a:r>
              <a:rPr lang="fr" sz="1400">
                <a:solidFill>
                  <a:srgbClr val="78909C"/>
                </a:solidFill>
                <a:latin typeface="Proxima Nova"/>
                <a:ea typeface="Proxima Nova"/>
                <a:cs typeface="Proxima Nova"/>
                <a:sym typeface="Proxima Nova"/>
              </a:rPr>
              <a:t>Installez </a:t>
            </a:r>
            <a:r>
              <a:rPr lang="fr" sz="1400" u="sng">
                <a:solidFill>
                  <a:srgbClr val="78909C"/>
                </a:solidFill>
                <a:latin typeface="Proxima Nova"/>
                <a:ea typeface="Proxima Nova"/>
                <a:cs typeface="Proxima Nova"/>
                <a:sym typeface="Proxima Nova"/>
              </a:rPr>
              <a:t>tmux</a:t>
            </a:r>
            <a:r>
              <a:rPr lang="fr" sz="1400">
                <a:solidFill>
                  <a:srgbClr val="78909C"/>
                </a:solidFill>
                <a:latin typeface="Proxima Nova"/>
                <a:ea typeface="Proxima Nova"/>
                <a:cs typeface="Proxima Nova"/>
                <a:sym typeface="Proxima Nova"/>
              </a:rPr>
              <a:t> si vous ne l’avez pas (écrivez tmux puis entrée pour voir).</a:t>
            </a:r>
          </a:p>
          <a:p>
            <a:pPr lvl="0">
              <a:spcBef>
                <a:spcPts val="0"/>
              </a:spcBef>
              <a:buClr>
                <a:schemeClr val="dk1"/>
              </a:buClr>
              <a:buSzPct val="78571"/>
              <a:buFont typeface="Arial"/>
              <a:buNone/>
            </a:pPr>
            <a:r>
              <a:rPr lang="fr" sz="1400" b="1">
                <a:solidFill>
                  <a:srgbClr val="78909C"/>
                </a:solidFill>
                <a:latin typeface="Proxima Nova"/>
                <a:ea typeface="Proxima Nova"/>
                <a:cs typeface="Proxima Nova"/>
                <a:sym typeface="Proxima Nova"/>
              </a:rPr>
              <a:t>Chiche</a:t>
            </a:r>
            <a:r>
              <a:rPr lang="fr" sz="1400">
                <a:solidFill>
                  <a:srgbClr val="78909C"/>
                </a:solidFill>
                <a:latin typeface="Proxima Nova"/>
                <a:ea typeface="Proxima Nova"/>
                <a:cs typeface="Proxima Nova"/>
                <a:sym typeface="Proxima Nova"/>
              </a:rPr>
              <a:t> : Essayez de créer une nouvelle session tmux avec un nom. </a:t>
            </a:r>
            <a:r>
              <a:rPr lang="fr" sz="1400" u="sng">
                <a:solidFill>
                  <a:schemeClr val="accent5"/>
                </a:solidFill>
                <a:latin typeface="Proxima Nova"/>
                <a:ea typeface="Proxima Nova"/>
                <a:cs typeface="Proxima Nova"/>
                <a:sym typeface="Proxima Nova"/>
                <a:hlinkClick r:id="rId3"/>
              </a:rPr>
              <a:t>https://gist.github.com/henrik/1967800</a:t>
            </a:r>
          </a:p>
        </p:txBody>
      </p:sp>
      <p:pic>
        <p:nvPicPr>
          <p:cNvPr id="125" name="Shape 125"/>
          <p:cNvPicPr preferRelativeResize="0"/>
          <p:nvPr/>
        </p:nvPicPr>
        <p:blipFill>
          <a:blip r:embed="rId4">
            <a:alphaModFix/>
          </a:blip>
          <a:stretch>
            <a:fillRect/>
          </a:stretch>
        </p:blipFill>
        <p:spPr>
          <a:xfrm>
            <a:off x="2718825" y="1651725"/>
            <a:ext cx="3706348" cy="2406275"/>
          </a:xfrm>
          <a:prstGeom prst="rect">
            <a:avLst/>
          </a:prstGeom>
          <a:noFill/>
          <a:ln>
            <a:noFill/>
          </a:ln>
        </p:spPr>
      </p:pic>
      <p:sp>
        <p:nvSpPr>
          <p:cNvPr id="126" name="Shape 126"/>
          <p:cNvSpPr txBox="1"/>
          <p:nvPr/>
        </p:nvSpPr>
        <p:spPr>
          <a:xfrm>
            <a:off x="3008150" y="4024100"/>
            <a:ext cx="3233400" cy="670200"/>
          </a:xfrm>
          <a:prstGeom prst="rect">
            <a:avLst/>
          </a:prstGeom>
          <a:noFill/>
          <a:ln>
            <a:noFill/>
          </a:ln>
        </p:spPr>
        <p:txBody>
          <a:bodyPr lIns="91425" tIns="91425" rIns="91425" bIns="91425" anchor="t" anchorCtr="0">
            <a:noAutofit/>
          </a:bodyPr>
          <a:lstStyle/>
          <a:p>
            <a:pPr lvl="0" algn="ctr">
              <a:spcBef>
                <a:spcPts val="0"/>
              </a:spcBef>
              <a:buNone/>
            </a:pPr>
            <a:r>
              <a:rPr lang="fr" sz="3600" b="1">
                <a:solidFill>
                  <a:srgbClr val="073763"/>
                </a:solidFill>
                <a:latin typeface="Proxima Nova"/>
                <a:ea typeface="Proxima Nova"/>
                <a:cs typeface="Proxima Nova"/>
                <a:sym typeface="Proxima Nova"/>
              </a:rPr>
              <a:t>GOOD JOB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82050" y="829125"/>
            <a:ext cx="8379900" cy="572700"/>
          </a:xfrm>
          <a:prstGeom prst="rect">
            <a:avLst/>
          </a:prstGeom>
        </p:spPr>
        <p:txBody>
          <a:bodyPr lIns="91425" tIns="91425" rIns="91425" bIns="91425" anchor="t" anchorCtr="0">
            <a:noAutofit/>
          </a:bodyPr>
          <a:lstStyle/>
          <a:p>
            <a:pPr lvl="0">
              <a:spcBef>
                <a:spcPts val="0"/>
              </a:spcBef>
              <a:buNone/>
            </a:pPr>
            <a:r>
              <a:rPr lang="fr">
                <a:solidFill>
                  <a:schemeClr val="accent3"/>
                </a:solidFill>
                <a:latin typeface="Proxima Nova"/>
                <a:ea typeface="Proxima Nova"/>
                <a:cs typeface="Proxima Nova"/>
                <a:sym typeface="Proxima Nova"/>
              </a:rPr>
              <a:t>Le poste de travail. Installer Mac ou Linux.</a:t>
            </a:r>
          </a:p>
        </p:txBody>
      </p:sp>
      <p:sp>
        <p:nvSpPr>
          <p:cNvPr id="62" name="Shape 62"/>
          <p:cNvSpPr txBox="1">
            <a:spLocks noGrp="1"/>
          </p:cNvSpPr>
          <p:nvPr>
            <p:ph type="title"/>
          </p:nvPr>
        </p:nvSpPr>
        <p:spPr>
          <a:xfrm>
            <a:off x="382050" y="409650"/>
            <a:ext cx="8379900" cy="572700"/>
          </a:xfrm>
          <a:prstGeom prst="rect">
            <a:avLst/>
          </a:prstGeom>
        </p:spPr>
        <p:txBody>
          <a:bodyPr lIns="91425" tIns="91425" rIns="91425" bIns="91425" anchor="t" anchorCtr="0">
            <a:noAutofit/>
          </a:bodyPr>
          <a:lstStyle/>
          <a:p>
            <a:pPr lvl="0">
              <a:spcBef>
                <a:spcPts val="0"/>
              </a:spcBef>
              <a:buNone/>
            </a:pPr>
            <a:r>
              <a:rPr lang="fr">
                <a:solidFill>
                  <a:srgbClr val="073763"/>
                </a:solidFill>
                <a:latin typeface="Proxima Nova"/>
                <a:ea typeface="Proxima Nova"/>
                <a:cs typeface="Proxima Nova"/>
                <a:sym typeface="Proxima Nova"/>
              </a:rPr>
              <a:t>Première mission </a:t>
            </a:r>
          </a:p>
        </p:txBody>
      </p:sp>
      <p:sp>
        <p:nvSpPr>
          <p:cNvPr id="63" name="Shape 63"/>
          <p:cNvSpPr txBox="1">
            <a:spLocks noGrp="1"/>
          </p:cNvSpPr>
          <p:nvPr>
            <p:ph type="body" idx="1"/>
          </p:nvPr>
        </p:nvSpPr>
        <p:spPr>
          <a:xfrm>
            <a:off x="382050" y="1668900"/>
            <a:ext cx="8379900" cy="572700"/>
          </a:xfrm>
          <a:prstGeom prst="rect">
            <a:avLst/>
          </a:prstGeom>
        </p:spPr>
        <p:txBody>
          <a:bodyPr lIns="91425" tIns="91425" rIns="91425" bIns="91425" anchor="t" anchorCtr="0">
            <a:noAutofit/>
          </a:bodyPr>
          <a:lstStyle/>
          <a:p>
            <a:pPr lvl="0" rtl="0">
              <a:spcBef>
                <a:spcPts val="0"/>
              </a:spcBef>
              <a:buNone/>
            </a:pPr>
            <a:r>
              <a:rPr lang="fr">
                <a:solidFill>
                  <a:schemeClr val="accent3"/>
                </a:solidFill>
                <a:latin typeface="Proxima Nova"/>
                <a:ea typeface="Proxima Nova"/>
                <a:cs typeface="Proxima Nova"/>
                <a:sym typeface="Proxima Nova"/>
              </a:rPr>
              <a:t>Installer le bon navigateur, apprendre à connaître la console.</a:t>
            </a:r>
          </a:p>
        </p:txBody>
      </p:sp>
      <p:sp>
        <p:nvSpPr>
          <p:cNvPr id="64" name="Shape 64"/>
          <p:cNvSpPr txBox="1">
            <a:spLocks noGrp="1"/>
          </p:cNvSpPr>
          <p:nvPr>
            <p:ph type="title"/>
          </p:nvPr>
        </p:nvSpPr>
        <p:spPr>
          <a:xfrm>
            <a:off x="382050" y="1249425"/>
            <a:ext cx="8379900" cy="572700"/>
          </a:xfrm>
          <a:prstGeom prst="rect">
            <a:avLst/>
          </a:prstGeom>
        </p:spPr>
        <p:txBody>
          <a:bodyPr lIns="91425" tIns="91425" rIns="91425" bIns="91425" anchor="t" anchorCtr="0">
            <a:noAutofit/>
          </a:bodyPr>
          <a:lstStyle/>
          <a:p>
            <a:pPr lvl="0" rtl="0">
              <a:spcBef>
                <a:spcPts val="0"/>
              </a:spcBef>
              <a:buNone/>
            </a:pPr>
            <a:r>
              <a:rPr lang="fr">
                <a:solidFill>
                  <a:srgbClr val="073763"/>
                </a:solidFill>
                <a:latin typeface="Proxima Nova"/>
                <a:ea typeface="Proxima Nova"/>
                <a:cs typeface="Proxima Nova"/>
                <a:sym typeface="Proxima Nova"/>
              </a:rPr>
              <a:t>Deuxième mission </a:t>
            </a:r>
          </a:p>
        </p:txBody>
      </p:sp>
      <p:sp>
        <p:nvSpPr>
          <p:cNvPr id="65" name="Shape 65"/>
          <p:cNvSpPr txBox="1">
            <a:spLocks noGrp="1"/>
          </p:cNvSpPr>
          <p:nvPr>
            <p:ph type="body" idx="1"/>
          </p:nvPr>
        </p:nvSpPr>
        <p:spPr>
          <a:xfrm>
            <a:off x="382050" y="2484400"/>
            <a:ext cx="8379900" cy="572700"/>
          </a:xfrm>
          <a:prstGeom prst="rect">
            <a:avLst/>
          </a:prstGeom>
        </p:spPr>
        <p:txBody>
          <a:bodyPr lIns="91425" tIns="91425" rIns="91425" bIns="91425" anchor="t" anchorCtr="0">
            <a:noAutofit/>
          </a:bodyPr>
          <a:lstStyle/>
          <a:p>
            <a:pPr lvl="0" rtl="0">
              <a:spcBef>
                <a:spcPts val="0"/>
              </a:spcBef>
              <a:buNone/>
            </a:pPr>
            <a:r>
              <a:rPr lang="fr">
                <a:solidFill>
                  <a:schemeClr val="accent3"/>
                </a:solidFill>
                <a:latin typeface="Proxima Nova"/>
                <a:ea typeface="Proxima Nova"/>
                <a:cs typeface="Proxima Nova"/>
                <a:sym typeface="Proxima Nova"/>
              </a:rPr>
              <a:t>Trouver des bons sites de veille et automatiser leurs consultations.</a:t>
            </a:r>
          </a:p>
        </p:txBody>
      </p:sp>
      <p:sp>
        <p:nvSpPr>
          <p:cNvPr id="66" name="Shape 66"/>
          <p:cNvSpPr txBox="1">
            <a:spLocks noGrp="1"/>
          </p:cNvSpPr>
          <p:nvPr>
            <p:ph type="title"/>
          </p:nvPr>
        </p:nvSpPr>
        <p:spPr>
          <a:xfrm>
            <a:off x="382050" y="2064925"/>
            <a:ext cx="8379900" cy="572700"/>
          </a:xfrm>
          <a:prstGeom prst="rect">
            <a:avLst/>
          </a:prstGeom>
        </p:spPr>
        <p:txBody>
          <a:bodyPr lIns="91425" tIns="91425" rIns="91425" bIns="91425" anchor="t" anchorCtr="0">
            <a:noAutofit/>
          </a:bodyPr>
          <a:lstStyle/>
          <a:p>
            <a:pPr lvl="0" rtl="0">
              <a:spcBef>
                <a:spcPts val="0"/>
              </a:spcBef>
              <a:buNone/>
            </a:pPr>
            <a:r>
              <a:rPr lang="fr">
                <a:solidFill>
                  <a:srgbClr val="073763"/>
                </a:solidFill>
                <a:latin typeface="Proxima Nova"/>
                <a:ea typeface="Proxima Nova"/>
                <a:cs typeface="Proxima Nova"/>
                <a:sym typeface="Proxima Nova"/>
              </a:rPr>
              <a:t>Troisième mission </a:t>
            </a:r>
          </a:p>
        </p:txBody>
      </p:sp>
      <p:sp>
        <p:nvSpPr>
          <p:cNvPr id="67" name="Shape 67"/>
          <p:cNvSpPr txBox="1">
            <a:spLocks noGrp="1"/>
          </p:cNvSpPr>
          <p:nvPr>
            <p:ph type="body" idx="1"/>
          </p:nvPr>
        </p:nvSpPr>
        <p:spPr>
          <a:xfrm>
            <a:off x="382050" y="3321375"/>
            <a:ext cx="8379900" cy="572700"/>
          </a:xfrm>
          <a:prstGeom prst="rect">
            <a:avLst/>
          </a:prstGeom>
        </p:spPr>
        <p:txBody>
          <a:bodyPr lIns="91425" tIns="91425" rIns="91425" bIns="91425" anchor="t" anchorCtr="0">
            <a:noAutofit/>
          </a:bodyPr>
          <a:lstStyle/>
          <a:p>
            <a:pPr lvl="0" rtl="0">
              <a:spcBef>
                <a:spcPts val="0"/>
              </a:spcBef>
              <a:buNone/>
            </a:pPr>
            <a:r>
              <a:rPr lang="fr">
                <a:solidFill>
                  <a:schemeClr val="accent3"/>
                </a:solidFill>
                <a:latin typeface="Proxima Nova"/>
                <a:ea typeface="Proxima Nova"/>
                <a:cs typeface="Proxima Nova"/>
                <a:sym typeface="Proxima Nova"/>
              </a:rPr>
              <a:t>Mettre en place son éditeur texte, revoir quelques notions de base en html et css.</a:t>
            </a:r>
          </a:p>
        </p:txBody>
      </p:sp>
      <p:sp>
        <p:nvSpPr>
          <p:cNvPr id="68" name="Shape 68"/>
          <p:cNvSpPr txBox="1">
            <a:spLocks noGrp="1"/>
          </p:cNvSpPr>
          <p:nvPr>
            <p:ph type="title"/>
          </p:nvPr>
        </p:nvSpPr>
        <p:spPr>
          <a:xfrm>
            <a:off x="382050" y="2901900"/>
            <a:ext cx="8379900" cy="572700"/>
          </a:xfrm>
          <a:prstGeom prst="rect">
            <a:avLst/>
          </a:prstGeom>
        </p:spPr>
        <p:txBody>
          <a:bodyPr lIns="91425" tIns="91425" rIns="91425" bIns="91425" anchor="t" anchorCtr="0">
            <a:noAutofit/>
          </a:bodyPr>
          <a:lstStyle/>
          <a:p>
            <a:pPr lvl="0" rtl="0">
              <a:spcBef>
                <a:spcPts val="0"/>
              </a:spcBef>
              <a:buNone/>
            </a:pPr>
            <a:r>
              <a:rPr lang="fr">
                <a:solidFill>
                  <a:srgbClr val="073763"/>
                </a:solidFill>
                <a:latin typeface="Proxima Nova"/>
                <a:ea typeface="Proxima Nova"/>
                <a:cs typeface="Proxima Nova"/>
                <a:sym typeface="Proxima Nova"/>
              </a:rPr>
              <a:t>Quatrième mission </a:t>
            </a:r>
          </a:p>
        </p:txBody>
      </p:sp>
      <p:sp>
        <p:nvSpPr>
          <p:cNvPr id="69" name="Shape 69"/>
          <p:cNvSpPr txBox="1">
            <a:spLocks noGrp="1"/>
          </p:cNvSpPr>
          <p:nvPr>
            <p:ph type="body" idx="1"/>
          </p:nvPr>
        </p:nvSpPr>
        <p:spPr>
          <a:xfrm>
            <a:off x="382050" y="4161150"/>
            <a:ext cx="8379900" cy="572700"/>
          </a:xfrm>
          <a:prstGeom prst="rect">
            <a:avLst/>
          </a:prstGeom>
        </p:spPr>
        <p:txBody>
          <a:bodyPr lIns="91425" tIns="91425" rIns="91425" bIns="91425" anchor="t" anchorCtr="0">
            <a:noAutofit/>
          </a:bodyPr>
          <a:lstStyle/>
          <a:p>
            <a:pPr lvl="0" rtl="0">
              <a:spcBef>
                <a:spcPts val="0"/>
              </a:spcBef>
              <a:buNone/>
            </a:pPr>
            <a:r>
              <a:rPr lang="fr">
                <a:solidFill>
                  <a:schemeClr val="accent3"/>
                </a:solidFill>
                <a:latin typeface="Proxima Nova"/>
                <a:ea typeface="Proxima Nova"/>
                <a:cs typeface="Proxima Nova"/>
                <a:sym typeface="Proxima Nova"/>
              </a:rPr>
              <a:t>Configuration basique et introduction au terminal.</a:t>
            </a:r>
          </a:p>
        </p:txBody>
      </p:sp>
      <p:sp>
        <p:nvSpPr>
          <p:cNvPr id="70" name="Shape 70"/>
          <p:cNvSpPr txBox="1">
            <a:spLocks noGrp="1"/>
          </p:cNvSpPr>
          <p:nvPr>
            <p:ph type="title"/>
          </p:nvPr>
        </p:nvSpPr>
        <p:spPr>
          <a:xfrm>
            <a:off x="382050" y="3741675"/>
            <a:ext cx="8379900" cy="572700"/>
          </a:xfrm>
          <a:prstGeom prst="rect">
            <a:avLst/>
          </a:prstGeom>
        </p:spPr>
        <p:txBody>
          <a:bodyPr lIns="91425" tIns="91425" rIns="91425" bIns="91425" anchor="t" anchorCtr="0">
            <a:noAutofit/>
          </a:bodyPr>
          <a:lstStyle/>
          <a:p>
            <a:pPr lvl="0" rtl="0">
              <a:spcBef>
                <a:spcPts val="0"/>
              </a:spcBef>
              <a:buNone/>
            </a:pPr>
            <a:r>
              <a:rPr lang="fr">
                <a:solidFill>
                  <a:srgbClr val="073763"/>
                </a:solidFill>
                <a:latin typeface="Proxima Nova"/>
                <a:ea typeface="Proxima Nova"/>
                <a:cs typeface="Proxima Nova"/>
                <a:sym typeface="Proxima Nova"/>
              </a:rPr>
              <a:t>Dernière mission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74"/>
        <p:cNvGrpSpPr/>
        <p:nvPr/>
      </p:nvGrpSpPr>
      <p:grpSpPr>
        <a:xfrm>
          <a:off x="0" y="0"/>
          <a:ext cx="0" cy="0"/>
          <a:chOff x="0" y="0"/>
          <a:chExt cx="0" cy="0"/>
        </a:xfrm>
      </p:grpSpPr>
      <p:sp>
        <p:nvSpPr>
          <p:cNvPr id="75" name="Shape 75"/>
          <p:cNvSpPr txBox="1">
            <a:spLocks noGrp="1"/>
          </p:cNvSpPr>
          <p:nvPr>
            <p:ph type="body" idx="1"/>
          </p:nvPr>
        </p:nvSpPr>
        <p:spPr>
          <a:xfrm>
            <a:off x="311700" y="1152475"/>
            <a:ext cx="8520600" cy="1663200"/>
          </a:xfrm>
          <a:prstGeom prst="rect">
            <a:avLst/>
          </a:prstGeom>
        </p:spPr>
        <p:txBody>
          <a:bodyPr lIns="91425" tIns="91425" rIns="91425" bIns="91425" anchor="t" anchorCtr="0">
            <a:noAutofit/>
          </a:bodyPr>
          <a:lstStyle/>
          <a:p>
            <a:pPr lvl="0" rtl="0">
              <a:spcBef>
                <a:spcPts val="0"/>
              </a:spcBef>
              <a:buNone/>
            </a:pPr>
            <a:r>
              <a:rPr lang="fr">
                <a:solidFill>
                  <a:schemeClr val="accent3"/>
                </a:solidFill>
                <a:latin typeface="Proxima Nova"/>
                <a:ea typeface="Proxima Nova"/>
                <a:cs typeface="Proxima Nova"/>
                <a:sym typeface="Proxima Nova"/>
              </a:rPr>
              <a:t>Votre poste de travail c’est quoi ?</a:t>
            </a:r>
          </a:p>
          <a:p>
            <a:pPr lvl="0" rtl="0">
              <a:spcBef>
                <a:spcPts val="0"/>
              </a:spcBef>
              <a:buNone/>
            </a:pPr>
            <a:r>
              <a:rPr lang="fr">
                <a:solidFill>
                  <a:schemeClr val="accent3"/>
                </a:solidFill>
                <a:latin typeface="Proxima Nova"/>
                <a:ea typeface="Proxima Nova"/>
                <a:cs typeface="Proxima Nova"/>
                <a:sym typeface="Proxima Nova"/>
              </a:rPr>
              <a:t>C’est un programme (OS) qui tourne sur une machine. Comme un être humain est un esprit dans un corps. La machine, c’est le hardware </a:t>
            </a:r>
            <a:r>
              <a:rPr lang="fr" i="1">
                <a:solidFill>
                  <a:schemeClr val="accent3"/>
                </a:solidFill>
                <a:latin typeface="Proxima Nova"/>
                <a:ea typeface="Proxima Nova"/>
                <a:cs typeface="Proxima Nova"/>
                <a:sym typeface="Proxima Nova"/>
              </a:rPr>
              <a:t>(hard=dur)</a:t>
            </a:r>
            <a:r>
              <a:rPr lang="fr">
                <a:solidFill>
                  <a:schemeClr val="accent3"/>
                </a:solidFill>
                <a:latin typeface="Proxima Nova"/>
                <a:ea typeface="Proxima Nova"/>
                <a:cs typeface="Proxima Nova"/>
                <a:sym typeface="Proxima Nova"/>
              </a:rPr>
              <a:t>, ce qu’on peut toucher.</a:t>
            </a:r>
          </a:p>
        </p:txBody>
      </p:sp>
      <p:sp>
        <p:nvSpPr>
          <p:cNvPr id="76" name="Shape 7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fr">
                <a:solidFill>
                  <a:srgbClr val="073763"/>
                </a:solidFill>
                <a:latin typeface="Proxima Nova"/>
                <a:ea typeface="Proxima Nova"/>
                <a:cs typeface="Proxima Nova"/>
                <a:sym typeface="Proxima Nova"/>
              </a:rPr>
              <a:t>Première mission (10 minutes)</a:t>
            </a:r>
          </a:p>
        </p:txBody>
      </p:sp>
      <p:pic>
        <p:nvPicPr>
          <p:cNvPr id="77" name="Shape 77"/>
          <p:cNvPicPr preferRelativeResize="0"/>
          <p:nvPr/>
        </p:nvPicPr>
        <p:blipFill>
          <a:blip r:embed="rId3">
            <a:alphaModFix/>
          </a:blip>
          <a:stretch>
            <a:fillRect/>
          </a:stretch>
        </p:blipFill>
        <p:spPr>
          <a:xfrm>
            <a:off x="2907001" y="2614124"/>
            <a:ext cx="3329999" cy="2166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81"/>
        <p:cNvGrpSpPr/>
        <p:nvPr/>
      </p:nvGrpSpPr>
      <p:grpSpPr>
        <a:xfrm>
          <a:off x="0" y="0"/>
          <a:ext cx="0" cy="0"/>
          <a:chOff x="0" y="0"/>
          <a:chExt cx="0" cy="0"/>
        </a:xfrm>
      </p:grpSpPr>
      <p:sp>
        <p:nvSpPr>
          <p:cNvPr id="82" name="Shape 82"/>
          <p:cNvSpPr txBox="1"/>
          <p:nvPr/>
        </p:nvSpPr>
        <p:spPr>
          <a:xfrm>
            <a:off x="400350" y="0"/>
            <a:ext cx="8343300" cy="5143500"/>
          </a:xfrm>
          <a:prstGeom prst="rect">
            <a:avLst/>
          </a:prstGeom>
          <a:noFill/>
          <a:ln>
            <a:noFill/>
          </a:ln>
        </p:spPr>
        <p:txBody>
          <a:bodyPr lIns="91425" tIns="91425" rIns="91425" bIns="91425" anchor="ctr" anchorCtr="0">
            <a:noAutofit/>
          </a:bodyPr>
          <a:lstStyle/>
          <a:p>
            <a:pPr lvl="0" rtl="0">
              <a:lnSpc>
                <a:spcPct val="115000"/>
              </a:lnSpc>
              <a:spcBef>
                <a:spcPts val="0"/>
              </a:spcBef>
              <a:spcAft>
                <a:spcPts val="1600"/>
              </a:spcAft>
              <a:buNone/>
            </a:pPr>
            <a:r>
              <a:rPr lang="fr" sz="1800">
                <a:solidFill>
                  <a:schemeClr val="accent3"/>
                </a:solidFill>
                <a:latin typeface="Proxima Nova"/>
                <a:ea typeface="Proxima Nova"/>
                <a:cs typeface="Proxima Nova"/>
                <a:sym typeface="Proxima Nova"/>
              </a:rPr>
              <a:t>Et le programme c’est le software </a:t>
            </a:r>
            <a:r>
              <a:rPr lang="fr" sz="1800" i="1">
                <a:solidFill>
                  <a:schemeClr val="accent3"/>
                </a:solidFill>
                <a:latin typeface="Proxima Nova"/>
                <a:ea typeface="Proxima Nova"/>
                <a:cs typeface="Proxima Nova"/>
                <a:sym typeface="Proxima Nova"/>
              </a:rPr>
              <a:t>(soft=mou)</a:t>
            </a:r>
            <a:r>
              <a:rPr lang="fr" sz="1800">
                <a:solidFill>
                  <a:schemeClr val="accent3"/>
                </a:solidFill>
                <a:latin typeface="Proxima Nova"/>
                <a:ea typeface="Proxima Nova"/>
                <a:cs typeface="Proxima Nova"/>
                <a:sym typeface="Proxima Nova"/>
              </a:rPr>
              <a:t>. On appelle ces programmes des systèmes d’exploitation. Parmis les systèmes d’exploitation il y a Windows, Mac, Linux…</a:t>
            </a:r>
          </a:p>
          <a:p>
            <a:pPr lvl="0" rtl="0">
              <a:lnSpc>
                <a:spcPct val="115000"/>
              </a:lnSpc>
              <a:spcBef>
                <a:spcPts val="0"/>
              </a:spcBef>
              <a:spcAft>
                <a:spcPts val="1600"/>
              </a:spcAft>
              <a:buNone/>
            </a:pPr>
            <a:r>
              <a:rPr lang="fr" sz="1800">
                <a:solidFill>
                  <a:schemeClr val="accent3"/>
                </a:solidFill>
                <a:latin typeface="Proxima Nova"/>
                <a:ea typeface="Proxima Nova"/>
                <a:cs typeface="Proxima Nova"/>
                <a:sym typeface="Proxima Nova"/>
              </a:rPr>
              <a:t>Mac et Linux sont construits sur un squelette commun, </a:t>
            </a:r>
            <a:r>
              <a:rPr lang="fr" sz="1800" u="sng">
                <a:solidFill>
                  <a:schemeClr val="accent3"/>
                </a:solidFill>
                <a:latin typeface="Proxima Nova"/>
                <a:ea typeface="Proxima Nova"/>
                <a:cs typeface="Proxima Nova"/>
                <a:sym typeface="Proxima Nova"/>
              </a:rPr>
              <a:t>Unix</a:t>
            </a:r>
            <a:r>
              <a:rPr lang="fr" sz="1800">
                <a:solidFill>
                  <a:schemeClr val="accent3"/>
                </a:solidFill>
                <a:latin typeface="Proxima Nova"/>
                <a:ea typeface="Proxima Nova"/>
                <a:cs typeface="Proxima Nova"/>
                <a:sym typeface="Proxima Nova"/>
              </a:rPr>
              <a:t>, et ils utilisent la même “langue”. Pour communiquer avec votre machine vous utiliserez un outil appelé </a:t>
            </a:r>
            <a:r>
              <a:rPr lang="fr" sz="1800" u="sng">
                <a:solidFill>
                  <a:schemeClr val="accent3"/>
                </a:solidFill>
                <a:latin typeface="Proxima Nova"/>
                <a:ea typeface="Proxima Nova"/>
                <a:cs typeface="Proxima Nova"/>
                <a:sym typeface="Proxima Nova"/>
              </a:rPr>
              <a:t>terminal</a:t>
            </a:r>
            <a:r>
              <a:rPr lang="fr" sz="1800">
                <a:solidFill>
                  <a:schemeClr val="accent3"/>
                </a:solidFill>
                <a:latin typeface="Proxima Nova"/>
                <a:ea typeface="Proxima Nova"/>
                <a:cs typeface="Proxima Nova"/>
                <a:sym typeface="Proxima Nova"/>
              </a:rPr>
              <a:t> et son langage, le </a:t>
            </a:r>
            <a:r>
              <a:rPr lang="fr" sz="1800" u="sng">
                <a:solidFill>
                  <a:schemeClr val="accent3"/>
                </a:solidFill>
                <a:latin typeface="Proxima Nova"/>
                <a:ea typeface="Proxima Nova"/>
                <a:cs typeface="Proxima Nova"/>
                <a:sym typeface="Proxima Nova"/>
              </a:rPr>
              <a:t>shell</a:t>
            </a:r>
            <a:r>
              <a:rPr lang="fr" sz="1800">
                <a:solidFill>
                  <a:schemeClr val="accent3"/>
                </a:solidFill>
                <a:latin typeface="Proxima Nova"/>
                <a:ea typeface="Proxima Nova"/>
                <a:cs typeface="Proxima Nova"/>
                <a:sym typeface="Proxima Nova"/>
              </a:rPr>
              <a:t>. C’est la raison pour laquelle notre première mission est de s’assurer que vous ayez bien un système Mac ou Linux.</a:t>
            </a:r>
          </a:p>
          <a:p>
            <a:pPr lvl="0" rtl="0">
              <a:lnSpc>
                <a:spcPct val="115000"/>
              </a:lnSpc>
              <a:spcBef>
                <a:spcPts val="0"/>
              </a:spcBef>
              <a:spcAft>
                <a:spcPts val="1600"/>
              </a:spcAft>
              <a:buClr>
                <a:schemeClr val="dk1"/>
              </a:buClr>
              <a:buSzPct val="61111"/>
              <a:buFont typeface="Arial"/>
              <a:buNone/>
            </a:pPr>
            <a:r>
              <a:rPr lang="fr" sz="1800" b="1">
                <a:solidFill>
                  <a:schemeClr val="accent3"/>
                </a:solidFill>
                <a:latin typeface="Proxima Nova"/>
                <a:ea typeface="Proxima Nova"/>
                <a:cs typeface="Proxima Nova"/>
                <a:sym typeface="Proxima Nova"/>
              </a:rPr>
              <a:t>Je vous invite donc à remplir ce questionnaire le plus rapidement possible :</a:t>
            </a:r>
          </a:p>
          <a:p>
            <a:pPr lvl="0" rtl="0">
              <a:lnSpc>
                <a:spcPct val="115000"/>
              </a:lnSpc>
              <a:spcBef>
                <a:spcPts val="0"/>
              </a:spcBef>
              <a:spcAft>
                <a:spcPts val="1600"/>
              </a:spcAft>
              <a:buNone/>
            </a:pPr>
            <a:r>
              <a:rPr lang="fr" sz="1800" u="sng">
                <a:solidFill>
                  <a:schemeClr val="hlink"/>
                </a:solidFill>
                <a:latin typeface="Proxima Nova"/>
                <a:ea typeface="Proxima Nova"/>
                <a:cs typeface="Proxima Nova"/>
                <a:sym typeface="Proxima Nova"/>
                <a:hlinkClick r:id="rId3"/>
              </a:rPr>
              <a:t>https://goo.gl/forms/nBAi7RQ0Ah0tLalG3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692700" y="361950"/>
            <a:ext cx="3335700" cy="1084500"/>
          </a:xfrm>
          <a:prstGeom prst="rect">
            <a:avLst/>
          </a:prstGeom>
        </p:spPr>
        <p:txBody>
          <a:bodyPr lIns="91425" tIns="91425" rIns="91425" bIns="91425" anchor="t" anchorCtr="0">
            <a:noAutofit/>
          </a:bodyPr>
          <a:lstStyle/>
          <a:p>
            <a:pPr lvl="0" algn="ctr">
              <a:spcBef>
                <a:spcPts val="0"/>
              </a:spcBef>
              <a:buClr>
                <a:schemeClr val="dk1"/>
              </a:buClr>
              <a:buSzPct val="39285"/>
              <a:buFont typeface="Arial"/>
              <a:buNone/>
            </a:pPr>
            <a:r>
              <a:rPr lang="fr">
                <a:solidFill>
                  <a:srgbClr val="073763"/>
                </a:solidFill>
                <a:latin typeface="Proxima Nova"/>
                <a:ea typeface="Proxima Nova"/>
                <a:cs typeface="Proxima Nova"/>
                <a:sym typeface="Proxima Nova"/>
              </a:rPr>
              <a:t>Deuxième mission</a:t>
            </a:r>
          </a:p>
          <a:p>
            <a:pPr lvl="0" algn="ctr">
              <a:spcBef>
                <a:spcPts val="0"/>
              </a:spcBef>
              <a:buClr>
                <a:schemeClr val="dk1"/>
              </a:buClr>
              <a:buSzPct val="39285"/>
              <a:buFont typeface="Arial"/>
              <a:buNone/>
            </a:pPr>
            <a:r>
              <a:rPr lang="fr">
                <a:solidFill>
                  <a:srgbClr val="073763"/>
                </a:solidFill>
                <a:latin typeface="Proxima Nova"/>
                <a:ea typeface="Proxima Nova"/>
                <a:cs typeface="Proxima Nova"/>
                <a:sym typeface="Proxima Nova"/>
              </a:rPr>
              <a:t>(1-2 jours)</a:t>
            </a:r>
          </a:p>
        </p:txBody>
      </p:sp>
      <p:sp>
        <p:nvSpPr>
          <p:cNvPr id="88" name="Shape 88"/>
          <p:cNvSpPr txBox="1">
            <a:spLocks noGrp="1"/>
          </p:cNvSpPr>
          <p:nvPr>
            <p:ph type="body" idx="1"/>
          </p:nvPr>
        </p:nvSpPr>
        <p:spPr>
          <a:xfrm>
            <a:off x="384600" y="1543050"/>
            <a:ext cx="3335700" cy="3243300"/>
          </a:xfrm>
          <a:prstGeom prst="rect">
            <a:avLst/>
          </a:prstGeom>
        </p:spPr>
        <p:txBody>
          <a:bodyPr lIns="91425" tIns="91425" rIns="91425" bIns="91425" anchor="t" anchorCtr="0">
            <a:noAutofit/>
          </a:bodyPr>
          <a:lstStyle/>
          <a:p>
            <a:pPr lvl="0" algn="r">
              <a:spcBef>
                <a:spcPts val="0"/>
              </a:spcBef>
              <a:buNone/>
            </a:pPr>
            <a:r>
              <a:rPr lang="fr" sz="1400">
                <a:solidFill>
                  <a:schemeClr val="accent3"/>
                </a:solidFill>
                <a:latin typeface="Proxima Nova"/>
                <a:ea typeface="Proxima Nova"/>
                <a:cs typeface="Proxima Nova"/>
                <a:sym typeface="Proxima Nova"/>
              </a:rPr>
              <a:t>Le navigateur est le programme qui interprète le code. Mais c’est aussi tout un tas d’outils qui permettent de mieux identifier les bugs.</a:t>
            </a:r>
          </a:p>
          <a:p>
            <a:pPr lvl="0" algn="r" rtl="0">
              <a:spcBef>
                <a:spcPts val="0"/>
              </a:spcBef>
              <a:buNone/>
            </a:pPr>
            <a:r>
              <a:rPr lang="fr" sz="1400">
                <a:solidFill>
                  <a:schemeClr val="accent3"/>
                </a:solidFill>
                <a:latin typeface="Proxima Nova"/>
                <a:ea typeface="Proxima Nova"/>
                <a:cs typeface="Proxima Nova"/>
                <a:sym typeface="Proxima Nova"/>
              </a:rPr>
              <a:t>Télécharger </a:t>
            </a:r>
            <a:r>
              <a:rPr lang="fr" sz="1400" u="sng">
                <a:solidFill>
                  <a:schemeClr val="accent3"/>
                </a:solidFill>
                <a:latin typeface="Proxima Nova"/>
                <a:ea typeface="Proxima Nova"/>
                <a:cs typeface="Proxima Nova"/>
                <a:sym typeface="Proxima Nova"/>
              </a:rPr>
              <a:t>Chrome</a:t>
            </a:r>
            <a:r>
              <a:rPr lang="fr" sz="1400">
                <a:solidFill>
                  <a:schemeClr val="accent3"/>
                </a:solidFill>
                <a:latin typeface="Proxima Nova"/>
                <a:ea typeface="Proxima Nova"/>
                <a:cs typeface="Proxima Nova"/>
                <a:sym typeface="Proxima Nova"/>
              </a:rPr>
              <a:t> ou </a:t>
            </a:r>
            <a:r>
              <a:rPr lang="fr" sz="1400" u="sng">
                <a:solidFill>
                  <a:schemeClr val="accent3"/>
                </a:solidFill>
                <a:latin typeface="Proxima Nova"/>
                <a:ea typeface="Proxima Nova"/>
                <a:cs typeface="Proxima Nova"/>
                <a:sym typeface="Proxima Nova"/>
              </a:rPr>
              <a:t>Firefox</a:t>
            </a:r>
            <a:r>
              <a:rPr lang="fr" sz="1400">
                <a:solidFill>
                  <a:schemeClr val="accent3"/>
                </a:solidFill>
                <a:latin typeface="Proxima Nova"/>
                <a:ea typeface="Proxima Nova"/>
                <a:cs typeface="Proxima Nova"/>
                <a:sym typeface="Proxima Nova"/>
              </a:rPr>
              <a:t>, chercher la console / l’inspecteur et jouer avec jusqu’à être SUPER à l’aise.</a:t>
            </a:r>
          </a:p>
          <a:p>
            <a:pPr lvl="0" algn="r">
              <a:spcBef>
                <a:spcPts val="0"/>
              </a:spcBef>
              <a:buNone/>
            </a:pPr>
            <a:r>
              <a:rPr lang="fr" sz="1400" b="1">
                <a:solidFill>
                  <a:schemeClr val="accent3"/>
                </a:solidFill>
                <a:latin typeface="Proxima Nova"/>
                <a:ea typeface="Proxima Nova"/>
                <a:cs typeface="Proxima Nova"/>
                <a:sym typeface="Proxima Nova"/>
              </a:rPr>
              <a:t>Chiche</a:t>
            </a:r>
            <a:r>
              <a:rPr lang="fr" sz="1400">
                <a:solidFill>
                  <a:schemeClr val="accent3"/>
                </a:solidFill>
                <a:latin typeface="Proxima Nova"/>
                <a:ea typeface="Proxima Nova"/>
                <a:cs typeface="Proxima Nova"/>
                <a:sym typeface="Proxima Nova"/>
              </a:rPr>
              <a:t> : trouver un bouton qui permet d’afficher un site comme sur un smartphone.</a:t>
            </a:r>
          </a:p>
        </p:txBody>
      </p:sp>
      <p:pic>
        <p:nvPicPr>
          <p:cNvPr id="89" name="Shape 89"/>
          <p:cNvPicPr preferRelativeResize="0"/>
          <p:nvPr/>
        </p:nvPicPr>
        <p:blipFill>
          <a:blip r:embed="rId3">
            <a:alphaModFix/>
          </a:blip>
          <a:stretch>
            <a:fillRect/>
          </a:stretch>
        </p:blipFill>
        <p:spPr>
          <a:xfrm>
            <a:off x="4069756" y="434237"/>
            <a:ext cx="4195068" cy="42750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fr">
                <a:solidFill>
                  <a:srgbClr val="073763"/>
                </a:solidFill>
                <a:latin typeface="Proxima Nova"/>
                <a:ea typeface="Proxima Nova"/>
                <a:cs typeface="Proxima Nova"/>
                <a:sym typeface="Proxima Nova"/>
              </a:rPr>
              <a:t>Troisième mission (1 demi-journée)</a:t>
            </a:r>
          </a:p>
        </p:txBody>
      </p:sp>
      <p:sp>
        <p:nvSpPr>
          <p:cNvPr id="95" name="Shape 95"/>
          <p:cNvSpPr txBox="1">
            <a:spLocks noGrp="1"/>
          </p:cNvSpPr>
          <p:nvPr>
            <p:ph type="body" idx="1"/>
          </p:nvPr>
        </p:nvSpPr>
        <p:spPr>
          <a:xfrm>
            <a:off x="311700" y="1076275"/>
            <a:ext cx="8520600" cy="1219500"/>
          </a:xfrm>
          <a:prstGeom prst="rect">
            <a:avLst/>
          </a:prstGeom>
        </p:spPr>
        <p:txBody>
          <a:bodyPr lIns="91425" tIns="91425" rIns="91425" bIns="91425" anchor="t" anchorCtr="0">
            <a:noAutofit/>
          </a:bodyPr>
          <a:lstStyle/>
          <a:p>
            <a:pPr lvl="0">
              <a:spcBef>
                <a:spcPts val="0"/>
              </a:spcBef>
              <a:buNone/>
            </a:pPr>
            <a:r>
              <a:rPr lang="fr" sz="1400">
                <a:solidFill>
                  <a:schemeClr val="accent3"/>
                </a:solidFill>
                <a:latin typeface="Proxima Nova"/>
                <a:ea typeface="Proxima Nova"/>
                <a:cs typeface="Proxima Nova"/>
                <a:sym typeface="Proxima Nova"/>
              </a:rPr>
              <a:t>Organiser sa veille. Choisissez quelques sites que vous voulez suivre et mettez en place un système efficace pour lire un article par jour. Cette mission n’est pas optionnelle. Parmi les sites anglophones je vous conseille </a:t>
            </a:r>
            <a:r>
              <a:rPr lang="fr" sz="1400" b="1">
                <a:solidFill>
                  <a:schemeClr val="accent3"/>
                </a:solidFill>
                <a:latin typeface="Proxima Nova"/>
                <a:ea typeface="Proxima Nova"/>
                <a:cs typeface="Proxima Nova"/>
                <a:sym typeface="Proxima Nova"/>
              </a:rPr>
              <a:t>vivement</a:t>
            </a:r>
            <a:r>
              <a:rPr lang="fr" sz="1400">
                <a:solidFill>
                  <a:schemeClr val="accent3"/>
                </a:solidFill>
                <a:latin typeface="Proxima Nova"/>
                <a:ea typeface="Proxima Nova"/>
                <a:cs typeface="Proxima Nova"/>
                <a:sym typeface="Proxima Nova"/>
              </a:rPr>
              <a:t> </a:t>
            </a:r>
            <a:r>
              <a:rPr lang="fr" sz="1400" u="sng">
                <a:solidFill>
                  <a:schemeClr val="accent3"/>
                </a:solidFill>
                <a:latin typeface="Proxima Nova"/>
                <a:ea typeface="Proxima Nova"/>
                <a:cs typeface="Proxima Nova"/>
                <a:sym typeface="Proxima Nova"/>
              </a:rPr>
              <a:t>Hacker News</a:t>
            </a:r>
            <a:r>
              <a:rPr lang="fr" sz="1400">
                <a:solidFill>
                  <a:schemeClr val="accent3"/>
                </a:solidFill>
                <a:latin typeface="Proxima Nova"/>
                <a:ea typeface="Proxima Nova"/>
                <a:cs typeface="Proxima Nova"/>
                <a:sym typeface="Proxima Nova"/>
              </a:rPr>
              <a:t>, et pour les francophones </a:t>
            </a:r>
            <a:r>
              <a:rPr lang="fr" sz="1400" u="sng">
                <a:solidFill>
                  <a:schemeClr val="accent3"/>
                </a:solidFill>
                <a:latin typeface="Proxima Nova"/>
                <a:ea typeface="Proxima Nova"/>
                <a:cs typeface="Proxima Nova"/>
                <a:sym typeface="Proxima Nova"/>
              </a:rPr>
              <a:t>Grafikart</a:t>
            </a:r>
            <a:r>
              <a:rPr lang="fr" sz="1400">
                <a:solidFill>
                  <a:schemeClr val="accent3"/>
                </a:solidFill>
                <a:latin typeface="Proxima Nova"/>
                <a:ea typeface="Proxima Nova"/>
                <a:cs typeface="Proxima Nova"/>
                <a:sym typeface="Proxima Nova"/>
              </a:rPr>
              <a:t>. Vous pouvez, par exemple, installer l’extension panda sur votre navigateur :</a:t>
            </a:r>
            <a:r>
              <a:rPr lang="fr" sz="1400">
                <a:latin typeface="Proxima Nova"/>
                <a:ea typeface="Proxima Nova"/>
                <a:cs typeface="Proxima Nova"/>
                <a:sym typeface="Proxima Nova"/>
              </a:rPr>
              <a:t> </a:t>
            </a:r>
            <a:r>
              <a:rPr lang="fr" sz="1400" u="sng">
                <a:solidFill>
                  <a:schemeClr val="hlink"/>
                </a:solidFill>
                <a:latin typeface="Proxima Nova"/>
                <a:ea typeface="Proxima Nova"/>
                <a:cs typeface="Proxima Nova"/>
                <a:sym typeface="Proxima Nova"/>
                <a:hlinkClick r:id="rId3"/>
              </a:rPr>
              <a:t>http://usepanda.com</a:t>
            </a:r>
          </a:p>
        </p:txBody>
      </p:sp>
      <p:pic>
        <p:nvPicPr>
          <p:cNvPr id="96" name="Shape 96"/>
          <p:cNvPicPr preferRelativeResize="0"/>
          <p:nvPr/>
        </p:nvPicPr>
        <p:blipFill>
          <a:blip r:embed="rId4">
            <a:alphaModFix/>
          </a:blip>
          <a:stretch>
            <a:fillRect/>
          </a:stretch>
        </p:blipFill>
        <p:spPr>
          <a:xfrm>
            <a:off x="2327450" y="2350099"/>
            <a:ext cx="4489101" cy="2577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fr">
                <a:solidFill>
                  <a:srgbClr val="073763"/>
                </a:solidFill>
                <a:latin typeface="Proxima Nova"/>
                <a:ea typeface="Proxima Nova"/>
                <a:cs typeface="Proxima Nova"/>
                <a:sym typeface="Proxima Nova"/>
              </a:rPr>
              <a:t>Quatrième mission (2 jours)</a:t>
            </a:r>
          </a:p>
        </p:txBody>
      </p:sp>
      <p:sp>
        <p:nvSpPr>
          <p:cNvPr id="102" name="Shape 102"/>
          <p:cNvSpPr txBox="1">
            <a:spLocks noGrp="1"/>
          </p:cNvSpPr>
          <p:nvPr>
            <p:ph type="body" idx="1"/>
          </p:nvPr>
        </p:nvSpPr>
        <p:spPr>
          <a:xfrm>
            <a:off x="311700" y="1152475"/>
            <a:ext cx="8520600" cy="1187100"/>
          </a:xfrm>
          <a:prstGeom prst="rect">
            <a:avLst/>
          </a:prstGeom>
        </p:spPr>
        <p:txBody>
          <a:bodyPr lIns="91425" tIns="91425" rIns="91425" bIns="91425" anchor="t" anchorCtr="0">
            <a:noAutofit/>
          </a:bodyPr>
          <a:lstStyle/>
          <a:p>
            <a:pPr lvl="0">
              <a:spcBef>
                <a:spcPts val="0"/>
              </a:spcBef>
              <a:buNone/>
            </a:pPr>
            <a:r>
              <a:rPr lang="fr">
                <a:solidFill>
                  <a:schemeClr val="accent3"/>
                </a:solidFill>
                <a:latin typeface="Proxima Nova"/>
                <a:ea typeface="Proxima Nova"/>
                <a:cs typeface="Proxima Nova"/>
                <a:sym typeface="Proxima Nova"/>
              </a:rPr>
              <a:t>Il vous faut un éditeur. Même si vous en avez déjà un, </a:t>
            </a:r>
            <a:r>
              <a:rPr lang="fr" i="1">
                <a:solidFill>
                  <a:schemeClr val="accent3"/>
                </a:solidFill>
                <a:latin typeface="Proxima Nova"/>
                <a:ea typeface="Proxima Nova"/>
                <a:cs typeface="Proxima Nova"/>
                <a:sym typeface="Proxima Nova"/>
              </a:rPr>
              <a:t>ou que votre beau-frère ne jure que par un autre,</a:t>
            </a:r>
            <a:r>
              <a:rPr lang="fr">
                <a:solidFill>
                  <a:schemeClr val="accent3"/>
                </a:solidFill>
                <a:latin typeface="Proxima Nova"/>
                <a:ea typeface="Proxima Nova"/>
                <a:cs typeface="Proxima Nova"/>
                <a:sym typeface="Proxima Nova"/>
              </a:rPr>
              <a:t> je vais vous demander de choisir entre </a:t>
            </a:r>
            <a:r>
              <a:rPr lang="fr" u="sng">
                <a:solidFill>
                  <a:schemeClr val="accent3"/>
                </a:solidFill>
                <a:latin typeface="Proxima Nova"/>
                <a:ea typeface="Proxima Nova"/>
                <a:cs typeface="Proxima Nova"/>
                <a:sym typeface="Proxima Nova"/>
              </a:rPr>
              <a:t>sublime text </a:t>
            </a:r>
            <a:r>
              <a:rPr lang="fr">
                <a:solidFill>
                  <a:schemeClr val="accent3"/>
                </a:solidFill>
                <a:latin typeface="Proxima Nova"/>
                <a:ea typeface="Proxima Nova"/>
                <a:cs typeface="Proxima Nova"/>
                <a:sym typeface="Proxima Nova"/>
              </a:rPr>
              <a:t>et </a:t>
            </a:r>
            <a:r>
              <a:rPr lang="fr" u="sng">
                <a:solidFill>
                  <a:schemeClr val="accent3"/>
                </a:solidFill>
                <a:latin typeface="Proxima Nova"/>
                <a:ea typeface="Proxima Nova"/>
                <a:cs typeface="Proxima Nova"/>
                <a:sym typeface="Proxima Nova"/>
              </a:rPr>
              <a:t>atom.io</a:t>
            </a:r>
            <a:r>
              <a:rPr lang="fr">
                <a:solidFill>
                  <a:schemeClr val="accent3"/>
                </a:solidFill>
                <a:latin typeface="Proxima Nova"/>
                <a:ea typeface="Proxima Nova"/>
                <a:cs typeface="Proxima Nova"/>
                <a:sym typeface="Proxima Nova"/>
              </a:rPr>
              <a:t> et d’installer un des deux.</a:t>
            </a:r>
          </a:p>
        </p:txBody>
      </p:sp>
      <p:pic>
        <p:nvPicPr>
          <p:cNvPr id="103" name="Shape 103"/>
          <p:cNvPicPr preferRelativeResize="0"/>
          <p:nvPr/>
        </p:nvPicPr>
        <p:blipFill>
          <a:blip r:embed="rId3">
            <a:alphaModFix/>
          </a:blip>
          <a:stretch>
            <a:fillRect/>
          </a:stretch>
        </p:blipFill>
        <p:spPr>
          <a:xfrm>
            <a:off x="2653911" y="2339575"/>
            <a:ext cx="3836173" cy="2605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07"/>
        <p:cNvGrpSpPr/>
        <p:nvPr/>
      </p:nvGrpSpPr>
      <p:grpSpPr>
        <a:xfrm>
          <a:off x="0" y="0"/>
          <a:ext cx="0" cy="0"/>
          <a:chOff x="0" y="0"/>
          <a:chExt cx="0" cy="0"/>
        </a:xfrm>
      </p:grpSpPr>
      <p:sp>
        <p:nvSpPr>
          <p:cNvPr id="108" name="Shape 108"/>
          <p:cNvSpPr txBox="1"/>
          <p:nvPr/>
        </p:nvSpPr>
        <p:spPr>
          <a:xfrm>
            <a:off x="526800" y="0"/>
            <a:ext cx="8090400" cy="5143500"/>
          </a:xfrm>
          <a:prstGeom prst="rect">
            <a:avLst/>
          </a:prstGeom>
          <a:noFill/>
          <a:ln>
            <a:noFill/>
          </a:ln>
        </p:spPr>
        <p:txBody>
          <a:bodyPr lIns="91425" tIns="91425" rIns="91425" bIns="91425" anchor="ctr" anchorCtr="0">
            <a:noAutofit/>
          </a:bodyPr>
          <a:lstStyle/>
          <a:p>
            <a:pPr lvl="0">
              <a:spcBef>
                <a:spcPts val="0"/>
              </a:spcBef>
              <a:buNone/>
            </a:pPr>
            <a:r>
              <a:rPr lang="fr" sz="1800">
                <a:solidFill>
                  <a:srgbClr val="78909C"/>
                </a:solidFill>
                <a:latin typeface="Proxima Nova"/>
                <a:ea typeface="Proxima Nova"/>
                <a:cs typeface="Proxima Nova"/>
                <a:sym typeface="Proxima Nova"/>
              </a:rPr>
              <a:t>Et pour que cet éditeur vous serve un minimum il faut des notions de base en html.</a:t>
            </a:r>
          </a:p>
          <a:p>
            <a:pPr lvl="0">
              <a:spcBef>
                <a:spcPts val="0"/>
              </a:spcBef>
              <a:buNone/>
            </a:pPr>
            <a:endParaRPr sz="1800">
              <a:solidFill>
                <a:srgbClr val="78909C"/>
              </a:solidFill>
              <a:latin typeface="Proxima Nova"/>
              <a:ea typeface="Proxima Nova"/>
              <a:cs typeface="Proxima Nova"/>
              <a:sym typeface="Proxima Nova"/>
            </a:endParaRPr>
          </a:p>
          <a:p>
            <a:pPr lvl="0">
              <a:spcBef>
                <a:spcPts val="0"/>
              </a:spcBef>
              <a:buNone/>
            </a:pPr>
            <a:r>
              <a:rPr lang="fr" sz="1800" b="1">
                <a:solidFill>
                  <a:srgbClr val="78909C"/>
                </a:solidFill>
                <a:latin typeface="Proxima Nova"/>
                <a:ea typeface="Proxima Nova"/>
                <a:cs typeface="Proxima Nova"/>
                <a:sym typeface="Proxima Nova"/>
              </a:rPr>
              <a:t>Chiche</a:t>
            </a:r>
            <a:r>
              <a:rPr lang="fr" sz="1800">
                <a:solidFill>
                  <a:srgbClr val="78909C"/>
                </a:solidFill>
                <a:latin typeface="Proxima Nova"/>
                <a:ea typeface="Proxima Nova"/>
                <a:cs typeface="Proxima Nova"/>
                <a:sym typeface="Proxima Nova"/>
              </a:rPr>
              <a:t> : Aller sur </a:t>
            </a:r>
            <a:r>
              <a:rPr lang="fr" sz="1800" u="sng">
                <a:solidFill>
                  <a:schemeClr val="hlink"/>
                </a:solidFill>
                <a:latin typeface="Proxima Nova"/>
                <a:ea typeface="Proxima Nova"/>
                <a:cs typeface="Proxima Nova"/>
                <a:sym typeface="Proxima Nova"/>
                <a:hlinkClick r:id="rId3"/>
              </a:rPr>
              <a:t>https://developer.mozilla.org/fr/docs/Web/HTML/Element</a:t>
            </a:r>
            <a:r>
              <a:rPr lang="fr" sz="1800">
                <a:solidFill>
                  <a:srgbClr val="78909C"/>
                </a:solidFill>
                <a:latin typeface="Proxima Nova"/>
                <a:ea typeface="Proxima Nova"/>
                <a:cs typeface="Proxima Nova"/>
                <a:sym typeface="Proxima Nova"/>
              </a:rPr>
              <a:t> et lire la description rapide des balises meta et les fiches détaillées d’au moins 3 balises, par exemple &lt;a&gt;, &lt;img&gt; et &lt;video&gt;.</a:t>
            </a:r>
          </a:p>
          <a:p>
            <a:pPr lvl="0">
              <a:spcBef>
                <a:spcPts val="0"/>
              </a:spcBef>
              <a:buNone/>
            </a:pPr>
            <a:endParaRPr sz="1800">
              <a:solidFill>
                <a:srgbClr val="78909C"/>
              </a:solidFill>
              <a:latin typeface="Proxima Nova"/>
              <a:ea typeface="Proxima Nova"/>
              <a:cs typeface="Proxima Nova"/>
              <a:sym typeface="Proxima Nova"/>
            </a:endParaRPr>
          </a:p>
          <a:p>
            <a:pPr lvl="0">
              <a:spcBef>
                <a:spcPts val="0"/>
              </a:spcBef>
              <a:buNone/>
            </a:pPr>
            <a:r>
              <a:rPr lang="fr" sz="1800">
                <a:solidFill>
                  <a:srgbClr val="78909C"/>
                </a:solidFill>
                <a:latin typeface="Proxima Nova"/>
                <a:ea typeface="Proxima Nova"/>
                <a:cs typeface="Proxima Nova"/>
                <a:sym typeface="Proxima Nova"/>
              </a:rPr>
              <a:t>Créer une page html avec ces éléments et y lier un fichier CSS.</a:t>
            </a:r>
          </a:p>
          <a:p>
            <a:pPr lvl="0">
              <a:spcBef>
                <a:spcPts val="0"/>
              </a:spcBef>
              <a:buNone/>
            </a:pPr>
            <a:endParaRPr sz="1800">
              <a:solidFill>
                <a:srgbClr val="78909C"/>
              </a:solidFill>
              <a:latin typeface="Proxima Nova"/>
              <a:ea typeface="Proxima Nova"/>
              <a:cs typeface="Proxima Nova"/>
              <a:sym typeface="Proxima Nova"/>
            </a:endParaRPr>
          </a:p>
          <a:p>
            <a:pPr lvl="0" rtl="0">
              <a:spcBef>
                <a:spcPts val="0"/>
              </a:spcBef>
              <a:buNone/>
            </a:pPr>
            <a:r>
              <a:rPr lang="fr" sz="1800">
                <a:solidFill>
                  <a:srgbClr val="78909C"/>
                </a:solidFill>
                <a:latin typeface="Proxima Nova"/>
                <a:ea typeface="Proxima Nova"/>
                <a:cs typeface="Proxima Nova"/>
                <a:sym typeface="Proxima Nova"/>
              </a:rPr>
              <a:t>Aller sur </a:t>
            </a:r>
            <a:r>
              <a:rPr lang="fr" sz="1800" u="sng">
                <a:solidFill>
                  <a:schemeClr val="hlink"/>
                </a:solidFill>
                <a:latin typeface="Proxima Nova"/>
                <a:ea typeface="Proxima Nova"/>
                <a:cs typeface="Proxima Nova"/>
                <a:sym typeface="Proxima Nova"/>
                <a:hlinkClick r:id="rId4"/>
              </a:rPr>
              <a:t>https://developer.mozilla.org/fr/docs/Web/CSS/Reference</a:t>
            </a:r>
            <a:r>
              <a:rPr lang="fr" sz="1800">
                <a:solidFill>
                  <a:srgbClr val="78909C"/>
                </a:solidFill>
                <a:latin typeface="Proxima Nova"/>
                <a:ea typeface="Proxima Nova"/>
                <a:cs typeface="Proxima Nova"/>
                <a:sym typeface="Proxima Nova"/>
              </a:rPr>
              <a:t> et changez leur apparence en utilisant au moins 10 propriétés différentes dont vous avez lu la fiche. Je vous encourage à chercher des styles qui vous plaisent sur des sites comme </a:t>
            </a:r>
            <a:r>
              <a:rPr lang="fr" sz="1800" u="sng">
                <a:solidFill>
                  <a:srgbClr val="78909C"/>
                </a:solidFill>
                <a:latin typeface="Proxima Nova"/>
                <a:ea typeface="Proxima Nova"/>
                <a:cs typeface="Proxima Nova"/>
                <a:sym typeface="Proxima Nova"/>
              </a:rPr>
              <a:t>css-tricks</a:t>
            </a:r>
            <a:r>
              <a:rPr lang="fr" sz="1800">
                <a:solidFill>
                  <a:srgbClr val="78909C"/>
                </a:solidFill>
                <a:latin typeface="Proxima Nova"/>
                <a:ea typeface="Proxima Nova"/>
                <a:cs typeface="Proxima Nova"/>
                <a:sym typeface="Proxima Nova"/>
              </a:rPr>
              <a:t> ou </a:t>
            </a:r>
            <a:r>
              <a:rPr lang="fr" sz="1800" u="sng">
                <a:solidFill>
                  <a:srgbClr val="78909C"/>
                </a:solidFill>
                <a:latin typeface="Proxima Nova"/>
                <a:ea typeface="Proxima Nova"/>
                <a:cs typeface="Proxima Nova"/>
                <a:sym typeface="Proxima Nova"/>
              </a:rPr>
              <a:t>tympanus</a:t>
            </a:r>
            <a:r>
              <a:rPr lang="fr" sz="1800">
                <a:solidFill>
                  <a:srgbClr val="78909C"/>
                </a:solidFill>
                <a:latin typeface="Proxima Nova"/>
                <a:ea typeface="Proxima Nova"/>
                <a:cs typeface="Proxima Nova"/>
                <a:sym typeface="Proxima Nova"/>
              </a:rPr>
              <a:t> par exemple.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6876600" cy="1019400"/>
          </a:xfrm>
          <a:prstGeom prst="rect">
            <a:avLst/>
          </a:prstGeom>
        </p:spPr>
        <p:txBody>
          <a:bodyPr lIns="91425" tIns="91425" rIns="91425" bIns="91425" anchor="t" anchorCtr="0">
            <a:noAutofit/>
          </a:bodyPr>
          <a:lstStyle/>
          <a:p>
            <a:pPr lvl="0">
              <a:spcBef>
                <a:spcPts val="0"/>
              </a:spcBef>
              <a:buNone/>
            </a:pPr>
            <a:r>
              <a:rPr lang="fr">
                <a:solidFill>
                  <a:srgbClr val="073763"/>
                </a:solidFill>
                <a:latin typeface="Proxima Nova"/>
                <a:ea typeface="Proxima Nova"/>
                <a:cs typeface="Proxima Nova"/>
                <a:sym typeface="Proxima Nova"/>
              </a:rPr>
              <a:t>Cinquième et dernière mission : le dragon (2-3 jours) </a:t>
            </a:r>
          </a:p>
        </p:txBody>
      </p:sp>
      <p:sp>
        <p:nvSpPr>
          <p:cNvPr id="114" name="Shape 114"/>
          <p:cNvSpPr txBox="1">
            <a:spLocks noGrp="1"/>
          </p:cNvSpPr>
          <p:nvPr>
            <p:ph type="body" idx="1"/>
          </p:nvPr>
        </p:nvSpPr>
        <p:spPr>
          <a:xfrm>
            <a:off x="311700" y="1752850"/>
            <a:ext cx="8520600" cy="2747700"/>
          </a:xfrm>
          <a:prstGeom prst="rect">
            <a:avLst/>
          </a:prstGeom>
        </p:spPr>
        <p:txBody>
          <a:bodyPr lIns="91425" tIns="91425" rIns="91425" bIns="91425" anchor="t" anchorCtr="0">
            <a:noAutofit/>
          </a:bodyPr>
          <a:lstStyle/>
          <a:p>
            <a:pPr lvl="0">
              <a:spcBef>
                <a:spcPts val="0"/>
              </a:spcBef>
              <a:buNone/>
            </a:pPr>
            <a:r>
              <a:rPr lang="fr">
                <a:solidFill>
                  <a:schemeClr val="accent3"/>
                </a:solidFill>
                <a:latin typeface="Proxima Nova"/>
                <a:ea typeface="Proxima Nova"/>
                <a:cs typeface="Proxima Nova"/>
                <a:sym typeface="Proxima Nova"/>
              </a:rPr>
              <a:t>Le terminal. </a:t>
            </a:r>
            <a:r>
              <a:rPr lang="fr" i="1">
                <a:solidFill>
                  <a:schemeClr val="accent3"/>
                </a:solidFill>
                <a:latin typeface="Proxima Nova"/>
                <a:ea typeface="Proxima Nova"/>
                <a:cs typeface="Proxima Nova"/>
                <a:sym typeface="Proxima Nova"/>
              </a:rPr>
              <a:t>On dirait un mauvais nom de film d’horreur.</a:t>
            </a:r>
            <a:r>
              <a:rPr lang="fr">
                <a:solidFill>
                  <a:schemeClr val="accent3"/>
                </a:solidFill>
                <a:latin typeface="Proxima Nova"/>
                <a:ea typeface="Proxima Nova"/>
                <a:cs typeface="Proxima Nova"/>
                <a:sym typeface="Proxima Nova"/>
              </a:rPr>
              <a:t> Et pourtant c’est </a:t>
            </a:r>
            <a:r>
              <a:rPr lang="fr" i="1">
                <a:solidFill>
                  <a:schemeClr val="accent3"/>
                </a:solidFill>
                <a:latin typeface="Proxima Nova"/>
                <a:ea typeface="Proxima Nova"/>
                <a:cs typeface="Proxima Nova"/>
                <a:sym typeface="Proxima Nova"/>
              </a:rPr>
              <a:t>THE</a:t>
            </a:r>
            <a:r>
              <a:rPr lang="fr">
                <a:solidFill>
                  <a:schemeClr val="accent3"/>
                </a:solidFill>
                <a:latin typeface="Proxima Nova"/>
                <a:ea typeface="Proxima Nova"/>
                <a:cs typeface="Proxima Nova"/>
                <a:sym typeface="Proxima Nova"/>
              </a:rPr>
              <a:t> outil qui va vous devenir indispensable.</a:t>
            </a:r>
            <a:r>
              <a:rPr lang="fr" i="1">
                <a:solidFill>
                  <a:schemeClr val="accent3"/>
                </a:solidFill>
                <a:latin typeface="Proxima Nova"/>
                <a:ea typeface="Proxima Nova"/>
                <a:cs typeface="Proxima Nova"/>
                <a:sym typeface="Proxima Nova"/>
              </a:rPr>
              <a:t> Pensez aux anciens qui ont appris à utiliser leur premier ordinateur à 80 ans et qui continuent à faire un clique droit et à sélectionner “copier” au lieu d’utiliser le raccourci clavier.</a:t>
            </a:r>
          </a:p>
          <a:p>
            <a:pPr lvl="0">
              <a:spcBef>
                <a:spcPts val="0"/>
              </a:spcBef>
              <a:buNone/>
            </a:pPr>
            <a:r>
              <a:rPr lang="fr">
                <a:solidFill>
                  <a:schemeClr val="accent3"/>
                </a:solidFill>
                <a:latin typeface="Proxima Nova"/>
                <a:ea typeface="Proxima Nova"/>
                <a:cs typeface="Proxima Nova"/>
                <a:sym typeface="Proxima Nova"/>
              </a:rPr>
              <a:t>C’est vrai que c’est difficile et ça peut faire peur de se créer une nouvelle habitude. Mais au final il y a souvent plus de peur que de mal, on s’y fait plus rapidement que prévu et il y a un véritable gain derrière !</a:t>
            </a:r>
          </a:p>
          <a:p>
            <a:pPr lvl="0">
              <a:spcBef>
                <a:spcPts val="0"/>
              </a:spcBef>
              <a:buNone/>
            </a:pPr>
            <a:endParaRPr>
              <a:solidFill>
                <a:schemeClr val="accent3"/>
              </a:solidFill>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933</Words>
  <Application>Microsoft Office PowerPoint</Application>
  <PresentationFormat>Affichage à l'écran (16:9)</PresentationFormat>
  <Paragraphs>50</Paragraphs>
  <Slides>11</Slides>
  <Notes>11</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11</vt:i4>
      </vt:variant>
    </vt:vector>
  </HeadingPairs>
  <TitlesOfParts>
    <vt:vector size="14" baseType="lpstr">
      <vt:lpstr>Arial</vt:lpstr>
      <vt:lpstr>Proxima Nova</vt:lpstr>
      <vt:lpstr>simple-light-2</vt:lpstr>
      <vt:lpstr>AVANT DE VENIR À SIMPLON</vt:lpstr>
      <vt:lpstr>Première mission </vt:lpstr>
      <vt:lpstr>Première mission (10 minutes)</vt:lpstr>
      <vt:lpstr>Présentation PowerPoint</vt:lpstr>
      <vt:lpstr>Deuxième mission (1-2 jours)</vt:lpstr>
      <vt:lpstr>Troisième mission (1 demi-journée)</vt:lpstr>
      <vt:lpstr>Quatrième mission (2 jours)</vt:lpstr>
      <vt:lpstr>Présentation PowerPoint</vt:lpstr>
      <vt:lpstr>Cinquième et dernière mission : le dragon (2-3 jours) </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AVANT DE VENIR À SIMPLON</dc:title>
  <dc:creator>Yvan S.</dc:creator>
  <cp:lastModifiedBy>Yvan S.</cp:lastModifiedBy>
  <cp:revision>1</cp:revision>
  <dcterms:modified xsi:type="dcterms:W3CDTF">2016-11-13T21:10:36Z</dcterms:modified>
</cp:coreProperties>
</file>